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1" r:id="rId4"/>
    <p:sldId id="260" r:id="rId5"/>
    <p:sldId id="262" r:id="rId6"/>
    <p:sldId id="265" r:id="rId7"/>
    <p:sldId id="264" r:id="rId8"/>
    <p:sldId id="266" r:id="rId9"/>
    <p:sldId id="267" r:id="rId10"/>
    <p:sldId id="268" r:id="rId11"/>
    <p:sldId id="269" r:id="rId12"/>
    <p:sldId id="270" r:id="rId13"/>
    <p:sldId id="263" r:id="rId14"/>
    <p:sldId id="258" r:id="rId15"/>
  </p:sldIdLst>
  <p:sldSz cx="12192000" cy="6858000"/>
  <p:notesSz cx="6858000" cy="9144000"/>
  <p:custDataLst>
    <p:tags r:id="rId17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B3CAF67-7107-5281-6A3A-29A0D67F1665}" name="Tine Provoost" initials="TP" userId="S::tine.provoost@fedasil.be::bca68f45-7e57-4bdc-95c1-2d450fdd9d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C90"/>
    <a:srgbClr val="0102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23"/>
    <p:restoredTop sz="94694"/>
  </p:normalViewPr>
  <p:slideViewPr>
    <p:cSldViewPr snapToGrid="0">
      <p:cViewPr varScale="1">
        <p:scale>
          <a:sx n="119" d="100"/>
          <a:sy n="119" d="100"/>
        </p:scale>
        <p:origin x="22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308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A5AC8-81D8-274D-A558-6BE6030DEE74}" type="datetimeFigureOut">
              <a:rPr lang="nl-BE" smtClean="0"/>
              <a:t>11/06/2024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5E0ED-764D-B147-B873-05B18022845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9637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5E0ED-764D-B147-B873-05B18022845D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153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5E0ED-764D-B147-B873-05B18022845D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828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schermopname, zwart&#10;&#10;Automatisch gegenereerde beschrijving">
            <a:extLst>
              <a:ext uri="{FF2B5EF4-FFF2-40B4-BE49-F238E27FC236}">
                <a16:creationId xmlns:a16="http://schemas.microsoft.com/office/drawing/2014/main" id="{3C8E580E-A19C-757E-8899-BB446F5945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6" y="2652"/>
            <a:ext cx="12190394" cy="68674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02C10BF-75D7-E496-964B-99BD7AF853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223" y="401934"/>
            <a:ext cx="11274251" cy="1038068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rgbClr val="3F3C90"/>
                </a:solidFill>
              </a:defRPr>
            </a:lvl1pPr>
          </a:lstStyle>
          <a:p>
            <a:r>
              <a:rPr lang="nl-NL"/>
              <a:t>TITEL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0BE48F4-8C20-1EF9-04AD-63667F7ACC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215093"/>
            <a:ext cx="9144000" cy="37430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F3C9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datum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541688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schermopname, tekst, whiteboard, ontwerp&#10;&#10;Automatisch gegenereerde beschrijving">
            <a:extLst>
              <a:ext uri="{FF2B5EF4-FFF2-40B4-BE49-F238E27FC236}">
                <a16:creationId xmlns:a16="http://schemas.microsoft.com/office/drawing/2014/main" id="{A8EEE9C0-AACE-2477-4F1A-B15400B7C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3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05BEE8-CD04-16A6-ADC5-42385B33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F3C9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BD53D9-6FA0-E875-5854-4FDC24236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2661"/>
          </a:xfrm>
        </p:spPr>
        <p:txBody>
          <a:bodyPr/>
          <a:lstStyle>
            <a:lvl1pPr>
              <a:defRPr>
                <a:solidFill>
                  <a:srgbClr val="3F3C90"/>
                </a:solidFill>
              </a:defRPr>
            </a:lvl1pPr>
            <a:lvl2pPr>
              <a:defRPr>
                <a:solidFill>
                  <a:srgbClr val="3F3C90"/>
                </a:solidFill>
              </a:defRPr>
            </a:lvl2pPr>
            <a:lvl3pPr>
              <a:defRPr>
                <a:solidFill>
                  <a:srgbClr val="3F3C90"/>
                </a:solidFill>
              </a:defRPr>
            </a:lvl3pPr>
            <a:lvl4pPr>
              <a:defRPr>
                <a:solidFill>
                  <a:srgbClr val="3F3C90"/>
                </a:solidFill>
              </a:defRPr>
            </a:lvl4pPr>
            <a:lvl5pPr>
              <a:defRPr>
                <a:solidFill>
                  <a:srgbClr val="3F3C90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64830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8EEE9C0-AACE-2477-4F1A-B15400B7C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683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05BEE8-CD04-16A6-ADC5-42385B33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F3C9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BD53D9-6FA0-E875-5854-4FDC24236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2661"/>
          </a:xfrm>
        </p:spPr>
        <p:txBody>
          <a:bodyPr/>
          <a:lstStyle>
            <a:lvl1pPr>
              <a:defRPr>
                <a:solidFill>
                  <a:srgbClr val="3F3C90"/>
                </a:solidFill>
              </a:defRPr>
            </a:lvl1pPr>
            <a:lvl2pPr>
              <a:defRPr>
                <a:solidFill>
                  <a:srgbClr val="3F3C90"/>
                </a:solidFill>
              </a:defRPr>
            </a:lvl2pPr>
            <a:lvl3pPr>
              <a:defRPr>
                <a:solidFill>
                  <a:srgbClr val="3F3C90"/>
                </a:solidFill>
              </a:defRPr>
            </a:lvl3pPr>
            <a:lvl4pPr>
              <a:defRPr>
                <a:solidFill>
                  <a:srgbClr val="3F3C90"/>
                </a:solidFill>
              </a:defRPr>
            </a:lvl4pPr>
            <a:lvl5pPr>
              <a:defRPr>
                <a:solidFill>
                  <a:srgbClr val="3F3C90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563048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8EEE9C0-AACE-2477-4F1A-B15400B7C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683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05BEE8-CD04-16A6-ADC5-42385B33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F3C9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BD53D9-6FA0-E875-5854-4FDC24236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2661"/>
          </a:xfrm>
        </p:spPr>
        <p:txBody>
          <a:bodyPr/>
          <a:lstStyle>
            <a:lvl1pPr>
              <a:defRPr>
                <a:solidFill>
                  <a:srgbClr val="3F3C90"/>
                </a:solidFill>
              </a:defRPr>
            </a:lvl1pPr>
            <a:lvl2pPr>
              <a:defRPr>
                <a:solidFill>
                  <a:srgbClr val="3F3C90"/>
                </a:solidFill>
              </a:defRPr>
            </a:lvl2pPr>
            <a:lvl3pPr>
              <a:defRPr>
                <a:solidFill>
                  <a:srgbClr val="3F3C90"/>
                </a:solidFill>
              </a:defRPr>
            </a:lvl3pPr>
            <a:lvl4pPr>
              <a:defRPr>
                <a:solidFill>
                  <a:srgbClr val="3F3C90"/>
                </a:solidFill>
              </a:defRPr>
            </a:lvl4pPr>
            <a:lvl5pPr>
              <a:defRPr>
                <a:solidFill>
                  <a:srgbClr val="3F3C90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662165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8EEE9C0-AACE-2477-4F1A-B15400B7C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683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05BEE8-CD04-16A6-ADC5-42385B33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6246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129590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179ED38-EEB5-DBD0-9E26-91163D7DA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F09888-DFC4-84FE-B645-7BEE331CD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EEA36A-2E27-C0C2-FA63-8C09938970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55D35E-B0EC-9044-8600-9B77A091AFAB}" type="datetimeFigureOut">
              <a:rPr lang="nl-BE" smtClean="0"/>
              <a:t>11/06/2024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B6E3F9-4D25-B63D-0FF0-BC2802263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3D485C-C47A-2EC2-7CEE-B2B02934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C4F718-041A-654D-995F-3E9F5DADCAE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719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fedasilinfo.be/fr/emploi-remunere-et-contribution-au-logemen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edasilinfo.be/fr/emploi-remunere-et-contribution-au-logement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edasil.be/fr/cumul_regist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edasil.be/fr/declaration-salair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FEA31B-CF0D-8D62-57A9-2E5B84CBA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408" y="630316"/>
            <a:ext cx="11511183" cy="1038068"/>
          </a:xfrm>
        </p:spPr>
        <p:txBody>
          <a:bodyPr>
            <a:normAutofit fontScale="90000"/>
          </a:bodyPr>
          <a:lstStyle/>
          <a:p>
            <a:pPr>
              <a:defRPr b="0" i="0"/>
            </a:pPr>
            <a:r>
              <a:rPr lang="2060" sz="6000" b="1" dirty="0"/>
              <a:t>Nouvelles règles quand vous travaillez </a:t>
            </a:r>
            <a:endParaRPr lang="nl-BE" sz="6000" dirty="0"/>
          </a:p>
        </p:txBody>
      </p:sp>
      <p:pic>
        <p:nvPicPr>
          <p:cNvPr id="5" name="Afbeelding 4" descr="Afbeelding met ontwerp&#10;&#10;Automatisch gegenereerde beschrijving">
            <a:extLst>
              <a:ext uri="{FF2B5EF4-FFF2-40B4-BE49-F238E27FC236}">
                <a16:creationId xmlns:a16="http://schemas.microsoft.com/office/drawing/2014/main" id="{FF83C46B-0BE8-0390-BA63-B7A2BDC60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0" y="1866900"/>
            <a:ext cx="3302000" cy="31242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C52F58D-FAA6-2EF8-8DF1-08A129B2D0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00450" y="5708650"/>
            <a:ext cx="49911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1591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3B46F8-645C-6001-397B-9AD961186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2060" sz="4400" b="1"/>
              <a:t>Salaire brut/salaire net ?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00A306-5BFF-7DFF-8AD4-39A3559A9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74931" cy="405266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  <a:defRPr b="0" i="0"/>
            </a:pPr>
            <a:r>
              <a:rPr lang="2060" dirty="0"/>
              <a:t>Votre salaire brut est toujours plus élevé que votre salaire net. 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  <a:defRPr b="0" i="0"/>
            </a:pPr>
            <a:r>
              <a:rPr lang="2060" dirty="0"/>
              <a:t>Votre salaire net est le montant que vous recevez sur votre compte. </a:t>
            </a:r>
            <a:endParaRPr lang="nl-BE" dirty="0"/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16D095-3E9D-1CFB-8B23-B41E9A6A27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78301" y="1578934"/>
            <a:ext cx="6273939" cy="416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6603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1BCFB2-65D2-951C-6D7A-FBBAACF3B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30" y="365125"/>
            <a:ext cx="10515600" cy="1325563"/>
          </a:xfrm>
        </p:spPr>
        <p:txBody>
          <a:bodyPr/>
          <a:lstStyle/>
          <a:p>
            <a:pPr>
              <a:defRPr b="0" i="0"/>
            </a:pPr>
            <a:r>
              <a:rPr lang="2060" sz="4400" b="1"/>
              <a:t>E-mail de Fedasil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45461F-3FC3-F080-944A-EDA3EF958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00393" cy="4052661"/>
          </a:xfrm>
        </p:spPr>
        <p:txBody>
          <a:bodyPr/>
          <a:lstStyle/>
          <a:p>
            <a:pPr marL="0" indent="0">
              <a:buNone/>
              <a:defRPr b="0" i="0"/>
            </a:pPr>
            <a:r>
              <a:rPr lang="2060" sz="2800" b="0" i="0" u="none" strike="noStrike" baseline="0">
                <a:solidFill>
                  <a:srgbClr val="3B479E"/>
                </a:solidFill>
                <a:latin typeface="Bernina Sans"/>
              </a:rPr>
              <a:t>Si vous avez gagné plus de 265 euros par mois, vous recevrez prochainement un e-mail de Fedasil pour vous inviter à payer.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43BECE3-780D-305F-015F-C44DA2BE5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30" y="132556"/>
            <a:ext cx="1790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5217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EEE2B1-1786-2B18-2D3F-261CEA2D0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30" y="365125"/>
            <a:ext cx="10515600" cy="1325563"/>
          </a:xfrm>
        </p:spPr>
        <p:txBody>
          <a:bodyPr/>
          <a:lstStyle/>
          <a:p>
            <a:pPr>
              <a:defRPr b="0" i="0"/>
            </a:pPr>
            <a:r>
              <a:rPr lang="2060" sz="4400" b="1"/>
              <a:t>Quitter le centre d'accueil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4DC3FE-AD30-34B3-252C-1E9F8A963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 b="0" i="0"/>
            </a:pPr>
            <a:r>
              <a:rPr lang="2060" sz="2800" b="0" i="0" u="none" strike="noStrike" baseline="0" dirty="0">
                <a:solidFill>
                  <a:srgbClr val="3B479E"/>
                </a:solidFill>
                <a:latin typeface="Bernina Sans"/>
              </a:rPr>
              <a:t>Vous pouvez aussi décider de quitter le centre d'accueil et de chercher votre propre logement</a:t>
            </a:r>
            <a:r>
              <a:rPr lang="2060" sz="2800" b="0" i="0" u="none" strike="noStrike" baseline="0">
                <a:solidFill>
                  <a:srgbClr val="3B479E"/>
                </a:solidFill>
                <a:latin typeface="Bernina Sans"/>
              </a:rPr>
              <a:t>. </a:t>
            </a:r>
          </a:p>
          <a:p>
            <a:pPr marL="0" indent="0">
              <a:buNone/>
            </a:pPr>
            <a:endParaRPr lang="en-US" dirty="0">
              <a:solidFill>
                <a:srgbClr val="3B479E"/>
              </a:solidFill>
              <a:latin typeface="Bernina Sans"/>
            </a:endParaRPr>
          </a:p>
          <a:p>
            <a:pPr>
              <a:defRPr b="0" i="0"/>
            </a:pPr>
            <a:r>
              <a:rPr lang="2060" sz="2800" b="0" i="0" u="none" strike="noStrike" baseline="0">
                <a:solidFill>
                  <a:srgbClr val="3B479E"/>
                </a:solidFill>
                <a:latin typeface="Bernina Sans"/>
              </a:rPr>
              <a:t>Si </a:t>
            </a:r>
            <a:r>
              <a:rPr lang="2060" sz="2800" b="0" i="0" u="none" strike="noStrike" baseline="0" dirty="0">
                <a:solidFill>
                  <a:srgbClr val="3B479E"/>
                </a:solidFill>
                <a:latin typeface="Bernina Sans"/>
              </a:rPr>
              <a:t>vous travaillez</a:t>
            </a:r>
            <a:r>
              <a:rPr lang="nl-BE" sz="2800" b="0" i="0" u="none" strike="noStrike" baseline="0" dirty="0">
                <a:solidFill>
                  <a:srgbClr val="3B479E"/>
                </a:solidFill>
                <a:latin typeface="Bernina Sans"/>
              </a:rPr>
              <a:t> </a:t>
            </a:r>
            <a:r>
              <a:rPr lang="fr-FR" sz="2800" b="0" i="0" u="none" strike="noStrike" baseline="0" dirty="0">
                <a:solidFill>
                  <a:srgbClr val="3B479E"/>
                </a:solidFill>
                <a:latin typeface="Bernina Sans"/>
              </a:rPr>
              <a:t>et vous quittez le centre d'accueil</a:t>
            </a:r>
            <a:r>
              <a:rPr lang="2060" sz="2800" b="0" i="0" u="none" strike="noStrike" baseline="0" dirty="0">
                <a:solidFill>
                  <a:srgbClr val="3B479E"/>
                </a:solidFill>
                <a:latin typeface="Bernina Sans"/>
              </a:rPr>
              <a:t>, vous ne devrez pas verser de salaire à </a:t>
            </a:r>
            <a:r>
              <a:rPr lang="2060" sz="2800" b="0" i="0" u="none" strike="noStrike" baseline="0">
                <a:solidFill>
                  <a:srgbClr val="3B479E"/>
                </a:solidFill>
                <a:latin typeface="Bernina Sans"/>
              </a:rPr>
              <a:t>Fedasil.</a:t>
            </a:r>
          </a:p>
          <a:p>
            <a:pPr marL="0" indent="0">
              <a:buNone/>
            </a:pPr>
            <a:endParaRPr lang="en-US" sz="2800" b="0" i="0" u="none" strike="noStrike" baseline="0" dirty="0">
              <a:solidFill>
                <a:srgbClr val="3B479E"/>
              </a:solidFill>
              <a:latin typeface="Bernina Sans"/>
            </a:endParaRPr>
          </a:p>
          <a:p>
            <a:pPr>
              <a:defRPr b="0" i="0"/>
            </a:pPr>
            <a:r>
              <a:rPr lang="2060" sz="2800" b="0" i="0" u="none" strike="noStrike" baseline="0">
                <a:solidFill>
                  <a:srgbClr val="3B479E"/>
                </a:solidFill>
                <a:latin typeface="Bernina Sans"/>
              </a:rPr>
              <a:t>Parlez-en </a:t>
            </a:r>
            <a:r>
              <a:rPr lang="2060" sz="2800" b="0" i="0" u="none" strike="noStrike" baseline="0" dirty="0">
                <a:solidFill>
                  <a:srgbClr val="3B479E"/>
                </a:solidFill>
                <a:latin typeface="Bernina Sans"/>
              </a:rPr>
              <a:t>avec votre assistant social. 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fbeelding 4" descr="Afbeelding met symbool, Graphics, cirkel, Lettertype&#10;&#10;Automatisch gegenereerde beschrijving">
            <a:extLst>
              <a:ext uri="{FF2B5EF4-FFF2-40B4-BE49-F238E27FC236}">
                <a16:creationId xmlns:a16="http://schemas.microsoft.com/office/drawing/2014/main" id="{CCC04E4B-2AD5-38F5-2CA4-3357DEAD0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30" y="132556"/>
            <a:ext cx="1790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6589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4EDC77E-6C83-5961-66DB-6453AE427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>
              <a:defRPr b="0" i="0"/>
            </a:pPr>
            <a:r>
              <a:rPr lang="2060" sz="4400" b="1"/>
              <a:t>Regardez la vidéo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BD7E6C1-AFEA-D84A-8876-DD49148EF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8092" y="4791143"/>
            <a:ext cx="6105211" cy="629567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  <a:defRPr b="0" i="0"/>
            </a:pPr>
            <a:endParaRPr lang="nl-BE" sz="1200" dirty="0"/>
          </a:p>
        </p:txBody>
      </p:sp>
      <p:pic>
        <p:nvPicPr>
          <p:cNvPr id="9" name="Afbeelding 8">
            <a:hlinkClick r:id="rId2"/>
            <a:extLst>
              <a:ext uri="{FF2B5EF4-FFF2-40B4-BE49-F238E27FC236}">
                <a16:creationId xmlns:a16="http://schemas.microsoft.com/office/drawing/2014/main" id="{AC56672C-91DE-AE8F-FD39-E848520CD5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055" t="26122" r="10680" b="50000"/>
          <a:stretch>
            <a:fillRect/>
          </a:stretch>
        </p:blipFill>
        <p:spPr>
          <a:xfrm>
            <a:off x="838200" y="1574756"/>
            <a:ext cx="5571504" cy="321638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FD0CE15-75E1-795C-5202-1E0948875C14}"/>
              </a:ext>
            </a:extLst>
          </p:cNvPr>
          <p:cNvSpPr txBox="1"/>
          <p:nvPr/>
        </p:nvSpPr>
        <p:spPr>
          <a:xfrm>
            <a:off x="7755370" y="1574756"/>
            <a:ext cx="2935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 b="0" i="0"/>
            </a:pPr>
            <a:r>
              <a:rPr lang="2060" sz="2000" b="0" i="0" u="none" strike="noStrike" baseline="0" dirty="0">
                <a:solidFill>
                  <a:srgbClr val="3B479E"/>
                </a:solidFill>
                <a:latin typeface="Bernina Sans"/>
              </a:rPr>
              <a:t>Les informations sont disponibles en 14 langues sur </a:t>
            </a:r>
            <a:r>
              <a:rPr lang="2060" sz="2000" b="0" i="0" u="sng" strike="noStrike" baseline="0" dirty="0">
                <a:solidFill>
                  <a:srgbClr val="3B479E"/>
                </a:solidFill>
                <a:latin typeface="Bernina Sans"/>
              </a:rPr>
              <a:t>www.fedasilinfo.be</a:t>
            </a:r>
            <a:r>
              <a:rPr lang="2060" sz="2000" b="0" i="0" u="none" strike="noStrike" baseline="0" dirty="0">
                <a:solidFill>
                  <a:srgbClr val="3B479E"/>
                </a:solidFill>
                <a:latin typeface="Bernina Sans"/>
              </a:rPr>
              <a:t>. 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9DF3949-A92C-A848-CD81-667EC60E1F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23296" y="2818262"/>
            <a:ext cx="21463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6983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0BFD57-8EC2-14F1-4D35-E650FE49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2060" sz="4400" b="1" dirty="0"/>
              <a:t>Merci</a:t>
            </a:r>
            <a:r>
              <a:rPr lang="nl-BE" sz="4400" b="1" dirty="0"/>
              <a:t> </a:t>
            </a:r>
            <a:r>
              <a:rPr lang="2060" sz="4400" b="1" dirty="0"/>
              <a:t>!</a:t>
            </a: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1C101D2-5071-D3F9-2074-BB1678A1B7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00450" y="5708650"/>
            <a:ext cx="49911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8379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D1BC9-8253-80D8-B93E-F7B17B5D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2060" sz="4400" b="1"/>
              <a:t>Avez-vous un travail rémunéré ?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E60BEE-5B1B-778E-334B-C3D0A530E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285807" cy="4052661"/>
          </a:xfrm>
        </p:spPr>
        <p:txBody>
          <a:bodyPr/>
          <a:lstStyle/>
          <a:p>
            <a:pPr>
              <a:lnSpc>
                <a:spcPct val="150000"/>
              </a:lnSpc>
              <a:defRPr b="0" i="0"/>
            </a:pPr>
            <a:r>
              <a:rPr lang="2060" b="1" dirty="0"/>
              <a:t>Informez votre travailleur social </a:t>
            </a:r>
            <a:r>
              <a:rPr lang="2060" b="0" dirty="0"/>
              <a:t>de </a:t>
            </a:r>
          </a:p>
          <a:p>
            <a:pPr lvl="1">
              <a:lnSpc>
                <a:spcPct val="150000"/>
              </a:lnSpc>
              <a:defRPr b="0" i="0"/>
            </a:pPr>
            <a:r>
              <a:rPr lang="2060" dirty="0"/>
              <a:t>votre contrat de travail</a:t>
            </a:r>
          </a:p>
          <a:p>
            <a:pPr lvl="1">
              <a:lnSpc>
                <a:spcPct val="150000"/>
              </a:lnSpc>
              <a:defRPr b="0" i="0"/>
            </a:pPr>
            <a:r>
              <a:rPr lang="2060" dirty="0"/>
              <a:t>vos heures de travail </a:t>
            </a:r>
          </a:p>
          <a:p>
            <a:pPr lvl="1">
              <a:lnSpc>
                <a:spcPct val="150000"/>
              </a:lnSpc>
              <a:defRPr b="0" i="0"/>
            </a:pPr>
            <a:r>
              <a:rPr lang="2060" dirty="0"/>
              <a:t>votre fiche de paie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21D6B5-C8B2-5959-5B5F-95EBA25384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633"/>
          <a:stretch/>
        </p:blipFill>
        <p:spPr>
          <a:xfrm>
            <a:off x="6532425" y="2515551"/>
            <a:ext cx="4281041" cy="265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1617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4EDC77E-6C83-5961-66DB-6453AE427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>
              <a:defRPr b="0" i="0"/>
            </a:pPr>
            <a:r>
              <a:rPr lang="2060" sz="4400" b="1"/>
              <a:t>Nouvelles règles quand vous travaillez </a:t>
            </a:r>
            <a:endParaRPr lang="nl-BE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68993C38-0C85-EE29-B8A6-499B47866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266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  <a:defRPr b="0" i="0"/>
            </a:pPr>
            <a:r>
              <a:rPr lang="2060" dirty="0"/>
              <a:t>Si vous gagnez </a:t>
            </a:r>
            <a:r>
              <a:rPr lang="2060" b="1" dirty="0"/>
              <a:t>plus de 265 euros par mois,</a:t>
            </a:r>
            <a:r>
              <a:rPr lang="2060" dirty="0"/>
              <a:t> </a:t>
            </a:r>
            <a:br>
              <a:rPr lang="2060" dirty="0"/>
            </a:br>
            <a:r>
              <a:rPr lang="2060" dirty="0"/>
              <a:t>vous devez contribuer financièrement </a:t>
            </a:r>
            <a:r>
              <a:rPr lang="fr-BE" dirty="0"/>
              <a:t>pour rester </a:t>
            </a:r>
            <a:r>
              <a:rPr lang="2060" dirty="0"/>
              <a:t>dans le centre d'accueil. 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  <a:defRPr b="0" i="0"/>
            </a:pPr>
            <a:r>
              <a:rPr lang="2060" i="1" dirty="0"/>
              <a:t>C'est ce que prévoit la </a:t>
            </a:r>
            <a:r>
              <a:rPr lang="2060" b="1" i="1" dirty="0"/>
              <a:t>loi belge</a:t>
            </a:r>
            <a:r>
              <a:rPr lang="2060" i="1" dirty="0"/>
              <a:t>.</a:t>
            </a:r>
            <a:endParaRPr lang="nl-BE" i="1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67436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D1BC9-8253-80D8-B93E-F7B17B5D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2060" sz="4400" b="1"/>
              <a:t>Combien devez-vous payer ?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E60BEE-5B1B-778E-334B-C3D0A530E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 b="0" i="0"/>
            </a:pPr>
            <a:r>
              <a:rPr lang="2060" dirty="0"/>
              <a:t>Tous les 3 mois, Fedasil vérifie si vous avez travaillé. </a:t>
            </a:r>
          </a:p>
          <a:p>
            <a:pPr>
              <a:lnSpc>
                <a:spcPct val="150000"/>
              </a:lnSpc>
              <a:defRPr b="0" i="0"/>
            </a:pPr>
            <a:r>
              <a:rPr lang="fr-FR" dirty="0"/>
              <a:t>Si vous ne remplissez pas vous-même une déclaration, vous devrez payer </a:t>
            </a:r>
            <a:r>
              <a:rPr lang="fr-FR" b="1" dirty="0"/>
              <a:t>50 % de votre salaire brut </a:t>
            </a:r>
            <a:r>
              <a:rPr lang="fr-FR" dirty="0"/>
              <a:t>après le contrôle.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34457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4EDC77E-6C83-5961-66DB-6453AE427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30" y="365125"/>
            <a:ext cx="10515600" cy="1325563"/>
          </a:xfrm>
        </p:spPr>
        <p:txBody>
          <a:bodyPr/>
          <a:lstStyle/>
          <a:p>
            <a:pPr>
              <a:defRPr b="0" i="0"/>
            </a:pPr>
            <a:r>
              <a:rPr lang="2060" sz="4400" b="1"/>
              <a:t>Combien devez-vous payer ?</a:t>
            </a:r>
            <a:endParaRPr lang="nl-BE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68993C38-0C85-EE29-B8A6-499B47866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53460" cy="405266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  <a:defRPr b="0" i="0"/>
            </a:pPr>
            <a:r>
              <a:rPr lang="2060"/>
              <a:t>Si vous déclarez vous-même votre salaire chaque mois, si vous dites combien vous avez gagné, vous paierez beaucoup moins.</a:t>
            </a:r>
            <a:r>
              <a:rPr lang="206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A384A97-65DE-BF79-52B0-B614DF1E4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30" y="132556"/>
            <a:ext cx="1790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5708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81EF0A-2E38-039A-0466-87D2C8222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2060" sz="4400" b="1"/>
              <a:t>Taux de contribution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49B9AC-57C2-1FA2-6FD4-286A6F849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2500" lnSpcReduction="10000"/>
          </a:bodyPr>
          <a:lstStyle/>
          <a:p>
            <a:pPr marL="0" indent="0">
              <a:lnSpc>
                <a:spcPct val="150000"/>
              </a:lnSpc>
              <a:buNone/>
              <a:defRPr b="0" i="0"/>
            </a:pPr>
            <a:r>
              <a:rPr lang="2060" dirty="0"/>
              <a:t>0 -  265 euros	</a:t>
            </a:r>
            <a:r>
              <a:rPr lang="fr-BE" dirty="0"/>
              <a:t>	</a:t>
            </a:r>
            <a:r>
              <a:rPr lang="2060" dirty="0"/>
              <a:t>0%</a:t>
            </a:r>
          </a:p>
          <a:p>
            <a:pPr marL="0" indent="0">
              <a:lnSpc>
                <a:spcPct val="150000"/>
              </a:lnSpc>
              <a:buNone/>
              <a:defRPr b="0" i="0"/>
            </a:pPr>
            <a:r>
              <a:rPr lang="2060" dirty="0"/>
              <a:t>265 à 1000 euros	35%</a:t>
            </a:r>
          </a:p>
          <a:p>
            <a:pPr marL="0" indent="0">
              <a:lnSpc>
                <a:spcPct val="150000"/>
              </a:lnSpc>
              <a:buNone/>
              <a:defRPr b="0" i="0"/>
            </a:pPr>
            <a:r>
              <a:rPr lang="2060" dirty="0"/>
              <a:t>1000 à 1500		45%</a:t>
            </a:r>
          </a:p>
          <a:p>
            <a:pPr marL="0" indent="0">
              <a:lnSpc>
                <a:spcPct val="150000"/>
              </a:lnSpc>
              <a:buNone/>
              <a:defRPr b="0" i="0"/>
            </a:pPr>
            <a:r>
              <a:rPr lang="2060" dirty="0"/>
              <a:t>1500 +		</a:t>
            </a:r>
            <a:r>
              <a:rPr lang="fr-BE" dirty="0"/>
              <a:t>	</a:t>
            </a:r>
            <a:r>
              <a:rPr lang="2060" dirty="0"/>
              <a:t>50%</a:t>
            </a:r>
          </a:p>
          <a:p>
            <a:pPr marL="0" indent="0">
              <a:lnSpc>
                <a:spcPct val="150000"/>
              </a:lnSpc>
              <a:buNone/>
              <a:defRPr b="0" i="0"/>
            </a:pPr>
            <a:r>
              <a:rPr lang="2060" dirty="0"/>
              <a:t>Calculez combien vous devez payer </a:t>
            </a:r>
          </a:p>
          <a:p>
            <a:pPr marL="0" indent="0">
              <a:lnSpc>
                <a:spcPct val="150000"/>
              </a:lnSpc>
              <a:buNone/>
              <a:defRPr b="0" i="0"/>
            </a:pPr>
            <a:r>
              <a:rPr lang="fr-BE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https://www.fedasilinfo.be/fr/emploi-remunere-et-contribution-au-logement</a:t>
            </a:r>
            <a:r>
              <a:rPr lang="fr-BE" i="1" dirty="0"/>
              <a:t> 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E1F5B7A-B297-BF7A-A8B3-54B85A5E05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9153" y="2952071"/>
            <a:ext cx="21463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4395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D5394-1893-290B-15A5-43FE2C455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2060" sz="4400" b="1"/>
              <a:t>Quelques exemples</a:t>
            </a:r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C26E4B6-F709-A36D-317D-A25EEFE32B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200" y="1576199"/>
            <a:ext cx="5730909" cy="42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9594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2FD26-0CA0-DB52-75C1-E4424C44A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2060" sz="4400" b="1"/>
              <a:t>Comment déclarer un emploi rémunéré ?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7E3941-C212-93E0-4696-C3EE67B5B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0225"/>
            <a:ext cx="10515600" cy="4298061"/>
          </a:xfrm>
        </p:spPr>
        <p:txBody>
          <a:bodyPr/>
          <a:lstStyle/>
          <a:p>
            <a:pPr marL="0" indent="0">
              <a:buNone/>
              <a:defRPr b="0" i="0"/>
            </a:pPr>
            <a:r>
              <a:rPr lang="2060" sz="2800" b="0" i="0" u="none" strike="noStrike" baseline="0" dirty="0">
                <a:latin typeface="Bernina Sans"/>
              </a:rPr>
              <a:t>La première fois, vous devez </a:t>
            </a:r>
            <a:r>
              <a:rPr lang="2060" sz="2800" b="0" i="0" u="sng" strike="noStrike" baseline="0" dirty="0">
                <a:latin typeface="Bernina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vous inscrire </a:t>
            </a:r>
            <a:r>
              <a:rPr lang="fr-BE" sz="2800" b="0" i="0" u="sng" strike="noStrike" baseline="0" dirty="0">
                <a:latin typeface="Bernina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avec </a:t>
            </a:r>
            <a:r>
              <a:rPr lang="2060" sz="2800" b="0" i="0" u="sng" strike="noStrike" baseline="0" dirty="0">
                <a:latin typeface="Bernina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vos données personnelles</a:t>
            </a:r>
            <a:r>
              <a:rPr lang="2060" sz="2800" b="0" i="0" u="none" strike="noStrike" baseline="0" dirty="0">
                <a:latin typeface="Bernina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2060" sz="2800" b="0" i="0" u="none" strike="noStrike" baseline="0" dirty="0">
                <a:latin typeface="Bernina Sans"/>
              </a:rPr>
              <a:t>: nom, date de naissance, adresse e-mail et numéro national (11 chiffres) </a:t>
            </a:r>
          </a:p>
        </p:txBody>
      </p:sp>
      <p:pic>
        <p:nvPicPr>
          <p:cNvPr id="5" name="Afbeelding 4" descr="Afbeelding met patroon, schermopname, Symmetrie, plein&#10;&#10;Automatisch gegenereerde beschrijving">
            <a:extLst>
              <a:ext uri="{FF2B5EF4-FFF2-40B4-BE49-F238E27FC236}">
                <a16:creationId xmlns:a16="http://schemas.microsoft.com/office/drawing/2014/main" id="{9AEA8753-E013-FA9A-8685-E9B9F770C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52" y="2667349"/>
            <a:ext cx="2146300" cy="21463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463782C-787B-9EC2-13B2-E194FF805F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413" t="15990" r="25661" b="6643"/>
          <a:stretch>
            <a:fillRect/>
          </a:stretch>
        </p:blipFill>
        <p:spPr bwMode="auto">
          <a:xfrm>
            <a:off x="2984500" y="2896158"/>
            <a:ext cx="3490132" cy="298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131967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2FD26-0CA0-DB52-75C1-E4424C44A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2060" sz="4400" b="1"/>
              <a:t>Comment déclarer un emploi rémunéré ?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7E3941-C212-93E0-4696-C3EE67B5B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 b="0" i="0"/>
            </a:pPr>
            <a:r>
              <a:rPr lang="2060" dirty="0">
                <a:latin typeface="Bernina Sans"/>
              </a:rPr>
              <a:t>Vous remplissez </a:t>
            </a:r>
            <a:r>
              <a:rPr lang="2060" u="sng" dirty="0">
                <a:latin typeface="Bernina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chaque mois le formulaire de déclaration</a:t>
            </a:r>
            <a:r>
              <a:rPr lang="2060" dirty="0">
                <a:latin typeface="Bernina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2060" dirty="0">
                <a:latin typeface="Bernina Sans"/>
              </a:rPr>
              <a:t>avec votre salaire net et votre salaire brut du mois précédent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A6758C-263E-8C1A-FBF8-BF798AA941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74990" y="2907793"/>
            <a:ext cx="21463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967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4.09"/>
  <p:tag name="AS_TITLE" val="Aspose.Slides for .NET 4.0 Client Profile"/>
  <p:tag name="AS_VERSION" val="18.4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360</Words>
  <Application>Microsoft Macintosh PowerPoint</Application>
  <PresentationFormat>Breedbeeld</PresentationFormat>
  <Paragraphs>44</Paragraphs>
  <Slides>14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Bernina Sans</vt:lpstr>
      <vt:lpstr>Kantoorthema</vt:lpstr>
      <vt:lpstr>Nouvelles règles quand vous travaillez </vt:lpstr>
      <vt:lpstr>Avez-vous un travail rémunéré ?</vt:lpstr>
      <vt:lpstr>Nouvelles règles quand vous travaillez </vt:lpstr>
      <vt:lpstr>Combien devez-vous payer ?</vt:lpstr>
      <vt:lpstr>Combien devez-vous payer ?</vt:lpstr>
      <vt:lpstr>Taux de contribution</vt:lpstr>
      <vt:lpstr>Quelques exemples</vt:lpstr>
      <vt:lpstr>Comment déclarer un emploi rémunéré ?</vt:lpstr>
      <vt:lpstr>Comment déclarer un emploi rémunéré ?</vt:lpstr>
      <vt:lpstr>Salaire brut/salaire net ?</vt:lpstr>
      <vt:lpstr>E-mail de Fedasil</vt:lpstr>
      <vt:lpstr>Quitter le centre d'accueil</vt:lpstr>
      <vt:lpstr>Regardez la vidéo</vt:lpstr>
      <vt:lpstr>Merci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rules when you work</dc:title>
  <dc:creator>Marthe De Clercq</dc:creator>
  <cp:lastModifiedBy>Marthe De Clercq</cp:lastModifiedBy>
  <cp:revision>23</cp:revision>
  <dcterms:created xsi:type="dcterms:W3CDTF">2024-05-28T12:00:37Z</dcterms:created>
  <dcterms:modified xsi:type="dcterms:W3CDTF">2024-06-11T11:52:08Z</dcterms:modified>
</cp:coreProperties>
</file>